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321" r:id="rId7"/>
    <p:sldId id="320" r:id="rId8"/>
    <p:sldId id="322" r:id="rId9"/>
    <p:sldId id="335" r:id="rId10"/>
    <p:sldId id="341" r:id="rId11"/>
    <p:sldId id="338" r:id="rId12"/>
    <p:sldId id="342" r:id="rId13"/>
    <p:sldId id="337" r:id="rId14"/>
    <p:sldId id="339" r:id="rId15"/>
    <p:sldId id="340" r:id="rId16"/>
    <p:sldId id="331" r:id="rId17"/>
    <p:sldId id="334" r:id="rId18"/>
    <p:sldId id="332" r:id="rId19"/>
    <p:sldId id="333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9286" autoAdjust="0"/>
  </p:normalViewPr>
  <p:slideViewPr>
    <p:cSldViewPr snapToGrid="0">
      <p:cViewPr varScale="1">
        <p:scale>
          <a:sx n="116" d="100"/>
          <a:sy n="116" d="100"/>
        </p:scale>
        <p:origin x="132" y="126"/>
      </p:cViewPr>
      <p:guideLst/>
    </p:cSldViewPr>
  </p:slideViewPr>
  <p:outlineViewPr>
    <p:cViewPr>
      <p:scale>
        <a:sx n="33" d="100"/>
        <a:sy n="33" d="100"/>
      </p:scale>
      <p:origin x="0" y="-1260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22-Jan-19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22/01/2019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https://rstudio.github.io/DT/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Invalidation – whenever the input$ vale</a:t>
            </a:r>
            <a:r>
              <a:rPr lang="en-US" baseline="0" dirty="0" smtClean="0"/>
              <a:t> changes it invalidates the downstream dependents i.e. it sends them a notification that this value is now not valid</a:t>
            </a:r>
          </a:p>
          <a:p>
            <a:r>
              <a:rPr lang="en-US" baseline="0" dirty="0" smtClean="0"/>
              <a:t>This triggers the output$/reactive function to rerun it’s code which automatically asks the input for the current (&amp; therefore valid)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5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want to use the same output in two places; input will invalidate and notify each of these output objects and each will rerun one after the 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efficient or ideal as each are actually creating it’s own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use reactive() to create a dataset as an intermediary step and can</a:t>
            </a:r>
            <a:r>
              <a:rPr lang="en-US" baseline="0" dirty="0" smtClean="0"/>
              <a:t> then call this and </a:t>
            </a:r>
            <a:r>
              <a:rPr lang="en-US" dirty="0" smtClean="0"/>
              <a:t>use it downstream. But, this uses an input$ so how do we create a reactive function that isn’t an output$ and isn’t‘ wrapped in a render*()? We use </a:t>
            </a:r>
            <a:r>
              <a:rPr lang="en-US" b="1" dirty="0" smtClean="0"/>
              <a:t>reactive() </a:t>
            </a:r>
            <a:r>
              <a:rPr lang="en-US" dirty="0" smtClean="0"/>
              <a:t>and we can then call that data downstream. Make an object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56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wont need it until you need it – it solves problems</a:t>
            </a:r>
            <a:r>
              <a:rPr lang="en-US" baseline="0" dirty="0" smtClean="0"/>
              <a:t> you didn’t know you would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99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.google.com/analytics/web/?utm_source=marketingplatform.google.com&amp;utm_medium=et&amp;utm_campaign=marketingplatform.google.com/about/analytics/#/report-home/a110408865w175392091p174425490" TargetMode="External"/><Relationship Id="rId2" Type="http://schemas.openxmlformats.org/officeDocument/2006/relationships/hyperlink" Target="support.google.com/analytic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flexdashboard/" TargetMode="External"/><Relationship Id="rId3" Type="http://schemas.openxmlformats.org/officeDocument/2006/relationships/hyperlink" Target="https://cran.r-project.org/web/packages/data.table/vignettes/datatable-intro.html" TargetMode="External"/><Relationship Id="rId7" Type="http://schemas.openxmlformats.org/officeDocument/2006/relationships/hyperlink" Target="https://flowingdata.com/category/tutorials/" TargetMode="External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studio.github.io/promises/articles/shiny.html" TargetMode="External"/><Relationship Id="rId11" Type="http://schemas.openxmlformats.org/officeDocument/2006/relationships/hyperlink" Target="http://spatial.ly/r/" TargetMode="External"/><Relationship Id="rId5" Type="http://schemas.openxmlformats.org/officeDocument/2006/relationships/hyperlink" Target="https://www.r-graph-gallery.com/" TargetMode="External"/><Relationship Id="rId10" Type="http://schemas.openxmlformats.org/officeDocument/2006/relationships/hyperlink" Target="http://myinspirationinformation.com/visualisation/d3-js/integrating-d3-js-into-r-shiny/" TargetMode="External"/><Relationship Id="rId4" Type="http://schemas.openxmlformats.org/officeDocument/2006/relationships/hyperlink" Target="http://gallery.htmlwidgets.org/" TargetMode="External"/><Relationship Id="rId9" Type="http://schemas.openxmlformats.org/officeDocument/2006/relationships/hyperlink" Target="https://github.com/d3/d3/wiki/Galler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atatables.net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12-datatab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5012250"/>
            <a:ext cx="10607040" cy="590931"/>
          </a:xfrm>
        </p:spPr>
        <p:txBody>
          <a:bodyPr/>
          <a:lstStyle/>
          <a:p>
            <a:r>
              <a:rPr lang="en-GB" sz="3600" dirty="0" smtClean="0"/>
              <a:t>Shiny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Web development through R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4" b="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625"/>
          <a:stretch/>
        </p:blipFill>
        <p:spPr>
          <a:xfrm>
            <a:off x="6309191" y="351022"/>
            <a:ext cx="5762550" cy="263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8908" y="2921343"/>
            <a:ext cx="53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Treats code as if it is wrapped in isolate()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59" y="3748983"/>
            <a:ext cx="4761525" cy="2556740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 rot="16200000">
            <a:off x="8727991" y="3446140"/>
            <a:ext cx="538494" cy="22756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Observers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0" t="70781" r="1044" b="872"/>
          <a:stretch/>
        </p:blipFill>
        <p:spPr>
          <a:xfrm>
            <a:off x="1169772" y="3829171"/>
            <a:ext cx="2504303" cy="27791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314" y="1351683"/>
            <a:ext cx="5305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 events with inputs without the need for output$</a:t>
            </a:r>
          </a:p>
          <a:p>
            <a:endParaRPr lang="en-US" dirty="0" smtClean="0"/>
          </a:p>
          <a:p>
            <a:r>
              <a:rPr lang="en-US" dirty="0" smtClean="0"/>
              <a:t>Create code that runs when an input changes but does not create an output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1584" y="1200297"/>
            <a:ext cx="4244914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delay reactions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to call results as a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specify precisely which reactive values should invalidate the expression.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2761" r="665"/>
          <a:stretch/>
        </p:blipFill>
        <p:spPr>
          <a:xfrm>
            <a:off x="277659" y="436606"/>
            <a:ext cx="6554966" cy="305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21" y="4062946"/>
            <a:ext cx="424491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Creates a list of reactive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You can manipulate these values (usually with </a:t>
            </a:r>
            <a:r>
              <a:rPr lang="en-US" dirty="0" err="1" smtClean="0"/>
              <a:t>observeEvent</a:t>
            </a:r>
            <a:r>
              <a:rPr lang="en-US" dirty="0" smtClean="0"/>
              <a:t>())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5034"/>
          <a:stretch/>
        </p:blipFill>
        <p:spPr>
          <a:xfrm>
            <a:off x="5062409" y="3689200"/>
            <a:ext cx="7012408" cy="26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toolkit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49" t="17239" r="4596" b="4924"/>
          <a:stretch/>
        </p:blipFill>
        <p:spPr>
          <a:xfrm>
            <a:off x="516975" y="1264924"/>
            <a:ext cx="11103526" cy="49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Analytics is a free service offered by Google that collects information about who visits you website and what they do while they are there.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learn more about Google Analytics at </a:t>
            </a:r>
            <a:r>
              <a:rPr lang="en-US" dirty="0" smtClean="0">
                <a:hlinkClick r:id="rId2" action="ppaction://hlinkfile"/>
              </a:rPr>
              <a:t>support.google.com/analytics</a:t>
            </a:r>
            <a:r>
              <a:rPr lang="en-US" dirty="0" smtClean="0"/>
              <a:t>, </a:t>
            </a:r>
            <a:r>
              <a:rPr lang="en-US" dirty="0"/>
              <a:t>which explains how to set up and use Google Analytics with a web page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/>
              </a:rPr>
              <a:t>Informatics Analytics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310243"/>
            <a:ext cx="6852556" cy="5922895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1 - Create an account</a:t>
            </a:r>
          </a:p>
          <a:p>
            <a:pPr lvl="1"/>
            <a:r>
              <a:rPr lang="en-US" dirty="0"/>
              <a:t>To use Google Analytics, you must open a free account at </a:t>
            </a:r>
            <a:r>
              <a:rPr lang="en-US" dirty="0">
                <a:hlinkClick r:id="rId2"/>
              </a:rPr>
              <a:t>www.google.com/analytics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2 - Add a property</a:t>
            </a:r>
          </a:p>
          <a:p>
            <a:pPr lvl="1"/>
            <a:r>
              <a:rPr lang="en-US" dirty="0"/>
              <a:t>Next, you must register your Shiny app as a </a:t>
            </a:r>
            <a:r>
              <a:rPr lang="en-US" i="1" dirty="0"/>
              <a:t>property</a:t>
            </a:r>
            <a:r>
              <a:rPr lang="en-US" dirty="0"/>
              <a:t> in your Google Analytics account. You can do this on the sign up page, </a:t>
            </a:r>
            <a:r>
              <a:rPr lang="en-US" dirty="0" smtClean="0"/>
              <a:t>or - if </a:t>
            </a:r>
            <a:r>
              <a:rPr lang="en-US" dirty="0"/>
              <a:t>you already have a Google Analytics </a:t>
            </a:r>
            <a:r>
              <a:rPr lang="en-US" dirty="0" smtClean="0"/>
              <a:t>account-you </a:t>
            </a:r>
            <a:r>
              <a:rPr lang="en-US" dirty="0"/>
              <a:t>can do this in the Admin </a:t>
            </a:r>
            <a:r>
              <a:rPr lang="en-US" dirty="0" smtClean="0"/>
              <a:t>tab.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you have entered the necessary information, click “Get Tracking ID” at the bottom of the form. Google Analytics will open a new window that contains a tracking ID number for your app as well as a short JavaScript script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Step 3 - Embed tracking </a:t>
            </a:r>
            <a:r>
              <a:rPr lang="en-US" dirty="0" smtClean="0"/>
              <a:t>script</a:t>
            </a:r>
          </a:p>
          <a:p>
            <a:pPr lvl="1"/>
            <a:r>
              <a:rPr lang="en-US" dirty="0"/>
              <a:t>If you built your Shiny app with a </a:t>
            </a:r>
            <a:r>
              <a:rPr lang="en-US" dirty="0" err="1"/>
              <a:t>ui.R</a:t>
            </a:r>
            <a:r>
              <a:rPr lang="en-US" dirty="0"/>
              <a:t> file (the traditional method), use the </a:t>
            </a:r>
            <a:r>
              <a:rPr lang="en-US" dirty="0" err="1"/>
              <a:t>tags$head</a:t>
            </a:r>
            <a:r>
              <a:rPr lang="en-US" dirty="0"/>
              <a:t> and </a:t>
            </a:r>
            <a:r>
              <a:rPr lang="en-US" dirty="0" err="1"/>
              <a:t>includeScript</a:t>
            </a:r>
            <a:r>
              <a:rPr lang="en-US" dirty="0"/>
              <a:t> functions to include the script.</a:t>
            </a:r>
          </a:p>
        </p:txBody>
      </p:sp>
      <p:pic>
        <p:nvPicPr>
          <p:cNvPr id="6" name="Picture 2" descr="https://shiny.rstudio.com/images/GA-propert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70" y="1159329"/>
            <a:ext cx="5235408" cy="19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0" y="3271690"/>
            <a:ext cx="4649748" cy="31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– Online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" y="2080650"/>
            <a:ext cx="8283842" cy="3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306521"/>
            <a:ext cx="11515026" cy="4770098"/>
          </a:xfrm>
        </p:spPr>
        <p:txBody>
          <a:bodyPr/>
          <a:lstStyle/>
          <a:p>
            <a:r>
              <a:rPr lang="en-US" dirty="0" smtClean="0"/>
              <a:t>Datatable</a:t>
            </a:r>
            <a:r>
              <a:rPr lang="en-US" dirty="0" smtClean="0">
                <a:hlinkClick r:id="rId2"/>
              </a:rPr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cran.r-project.org/web/packages/data.table/vignettes/datatable-intro.html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Inspiration &amp; help</a:t>
            </a:r>
          </a:p>
          <a:p>
            <a:pPr lvl="1"/>
            <a:r>
              <a:rPr lang="en-US" dirty="0" smtClean="0">
                <a:hlinkClick r:id="rId4"/>
              </a:rPr>
              <a:t> 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gallery.htmlwidgets.org/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://www.r-graph-gallery.com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rstudio.github.io/promises/articles/shiny.html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https://flowingdata.com/category/tutorials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Flexdashboard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://rmarkdown.rstudio.com/flexdashboard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/>
              <a:t>D3 </a:t>
            </a:r>
          </a:p>
          <a:p>
            <a:pPr lvl="1"/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github.com/d3/d3/wiki/Gallery</a:t>
            </a:r>
            <a:endParaRPr lang="en-US" dirty="0" smtClean="0"/>
          </a:p>
          <a:p>
            <a:pPr lvl="1"/>
            <a:r>
              <a:rPr lang="en-US" dirty="0">
                <a:hlinkClick r:id="rId10"/>
              </a:rPr>
              <a:t>http://myinspirationinformation.com/visualisation/d3-js/integrating-d3-js-into-r-shiny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smtClean="0"/>
              <a:t>Spatial – mapping in R </a:t>
            </a:r>
            <a:r>
              <a:rPr lang="en-US" dirty="0">
                <a:hlinkClick r:id="rId11"/>
              </a:rPr>
              <a:t>http://spatial.ly/r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826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6563" cy="7065818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n-US" dirty="0" smtClean="0"/>
              <a:t>Workshop sessions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Structure &amp;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Basics -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en-US" b="1" baseline="30000" dirty="0" smtClean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Jan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Widgets, images, links and how to share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advanced elements – 17th Jan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– Layout, themes &amp; dashboards, formatting, mapping, plots and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mtClean="0"/>
              <a:t>Interactivity etc.– </a:t>
            </a:r>
            <a:r>
              <a:rPr lang="en-US" b="1" dirty="0" smtClean="0"/>
              <a:t>24</a:t>
            </a:r>
            <a:r>
              <a:rPr lang="en-US" b="1" baseline="30000" dirty="0" smtClean="0"/>
              <a:t>th</a:t>
            </a:r>
            <a:r>
              <a:rPr lang="en-US" b="1" dirty="0" smtClean="0"/>
              <a:t> Jan</a:t>
            </a:r>
            <a:endParaRPr lang="en-US" b="1" dirty="0"/>
          </a:p>
          <a:p>
            <a:pPr marL="914400" lvl="2" indent="0">
              <a:buNone/>
            </a:pPr>
            <a:r>
              <a:rPr lang="en-US" dirty="0"/>
              <a:t>– Troubleshooting &amp; “BYO-App” </a:t>
            </a:r>
            <a:r>
              <a:rPr lang="en-US" dirty="0" smtClean="0"/>
              <a:t>session</a:t>
            </a:r>
            <a:endParaRPr lang="en-US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Outline</a:t>
            </a:r>
          </a:p>
          <a:p>
            <a:pPr lvl="1"/>
            <a:r>
              <a:rPr lang="en-US" dirty="0" err="1" smtClean="0"/>
              <a:t>Datatables</a:t>
            </a:r>
            <a:endParaRPr lang="en-US" dirty="0" smtClean="0"/>
          </a:p>
          <a:p>
            <a:pPr lvl="1"/>
            <a:r>
              <a:rPr lang="en-US" dirty="0" smtClean="0"/>
              <a:t>Reactivity</a:t>
            </a:r>
          </a:p>
          <a:p>
            <a:pPr lvl="1"/>
            <a:r>
              <a:rPr lang="en-US" dirty="0" smtClean="0"/>
              <a:t>Google </a:t>
            </a:r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Additional resources </a:t>
            </a:r>
          </a:p>
          <a:p>
            <a:pPr lvl="1"/>
            <a:r>
              <a:rPr lang="en-US" dirty="0"/>
              <a:t>App </a:t>
            </a:r>
            <a:r>
              <a:rPr lang="en-US" dirty="0" smtClean="0"/>
              <a:t>troubleshooting </a:t>
            </a:r>
          </a:p>
          <a:p>
            <a:pPr marL="914400" lvl="2" indent="0">
              <a:buNone/>
            </a:pPr>
            <a:r>
              <a:rPr lang="en-US" dirty="0" smtClean="0"/>
              <a:t>- BYOA (bring your own app)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5" y="1211256"/>
            <a:ext cx="4834581" cy="31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- </a:t>
            </a:r>
            <a:r>
              <a:rPr lang="en-US" dirty="0"/>
              <a:t>D</a:t>
            </a:r>
            <a:r>
              <a:rPr lang="en-US" dirty="0" smtClean="0"/>
              <a:t>atatable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5015371" cy="4770098"/>
          </a:xfrm>
        </p:spPr>
        <p:txBody>
          <a:bodyPr/>
          <a:lstStyle/>
          <a:p>
            <a:r>
              <a:rPr lang="en-US" sz="1400" dirty="0"/>
              <a:t>DT: An R interface to the </a:t>
            </a:r>
            <a:r>
              <a:rPr lang="en-US" sz="1400" dirty="0" err="1"/>
              <a:t>DataTables</a:t>
            </a:r>
            <a:r>
              <a:rPr lang="en-US" sz="1400" dirty="0"/>
              <a:t> library</a:t>
            </a:r>
          </a:p>
          <a:p>
            <a:r>
              <a:rPr lang="en-US" sz="1400" dirty="0"/>
              <a:t>The R package </a:t>
            </a:r>
            <a:r>
              <a:rPr lang="en-US" sz="1400" b="1" dirty="0"/>
              <a:t>DT</a:t>
            </a:r>
            <a:r>
              <a:rPr lang="en-US" sz="1400" dirty="0"/>
              <a:t> provides an R interface to the JavaScript library </a:t>
            </a:r>
            <a:r>
              <a:rPr lang="en-US" sz="1400" b="1" dirty="0" err="1" smtClean="0">
                <a:hlinkClick r:id="rId2"/>
              </a:rPr>
              <a:t>DataTables</a:t>
            </a:r>
            <a:endParaRPr lang="en-US" sz="1400" b="1" dirty="0" smtClean="0"/>
          </a:p>
          <a:p>
            <a:r>
              <a:rPr lang="en-US" sz="1400" dirty="0"/>
              <a:t>R data objects (matrices or data frames) can be displayed as tables on HTML pages, and </a:t>
            </a:r>
            <a:r>
              <a:rPr lang="en-US" sz="1400" b="1" dirty="0" err="1"/>
              <a:t>DataTables</a:t>
            </a:r>
            <a:r>
              <a:rPr lang="en-US" sz="1400" dirty="0"/>
              <a:t> provides filtering, pagination, sorting, and many other features in the </a:t>
            </a:r>
            <a:r>
              <a:rPr lang="en-US" sz="1400" dirty="0" smtClean="0"/>
              <a:t>tables</a:t>
            </a:r>
          </a:p>
          <a:p>
            <a:r>
              <a:rPr lang="en-US" sz="1400" dirty="0"/>
              <a:t>You may install the stable version from CRAN, or the development version using </a:t>
            </a:r>
            <a:r>
              <a:rPr lang="en-US" sz="1400" b="1" dirty="0" err="1"/>
              <a:t>devtools</a:t>
            </a:r>
            <a:r>
              <a:rPr lang="en-US" sz="1400" b="1" dirty="0"/>
              <a:t>::</a:t>
            </a:r>
            <a:r>
              <a:rPr lang="en-US" sz="1400" b="1" dirty="0" err="1"/>
              <a:t>install_github</a:t>
            </a:r>
            <a:r>
              <a:rPr lang="en-US" sz="1400" b="1" dirty="0"/>
              <a:t>('</a:t>
            </a:r>
            <a:r>
              <a:rPr lang="en-US" sz="1400" b="1" dirty="0" err="1"/>
              <a:t>rstudio</a:t>
            </a:r>
            <a:r>
              <a:rPr lang="en-US" sz="1400" b="1" dirty="0"/>
              <a:t>/DT</a:t>
            </a:r>
            <a:r>
              <a:rPr lang="en-US" sz="1400" b="1" dirty="0" smtClean="0"/>
              <a:t>') </a:t>
            </a:r>
          </a:p>
          <a:p>
            <a:r>
              <a:rPr lang="en-US" sz="1400" dirty="0"/>
              <a:t>The main function in this package is </a:t>
            </a:r>
            <a:r>
              <a:rPr lang="en-US" sz="1400" b="1" dirty="0" err="1"/>
              <a:t>datatable</a:t>
            </a:r>
            <a:r>
              <a:rPr lang="en-US" sz="1400" b="1" dirty="0"/>
              <a:t>(). </a:t>
            </a:r>
            <a:r>
              <a:rPr lang="en-US" sz="1400" dirty="0"/>
              <a:t>It creates an HTML widget to display R data objects with </a:t>
            </a:r>
            <a:r>
              <a:rPr lang="en-US" sz="1400" dirty="0" err="1"/>
              <a:t>DataTables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85"/>
          <a:stretch/>
        </p:blipFill>
        <p:spPr>
          <a:xfrm>
            <a:off x="5461686" y="1336761"/>
            <a:ext cx="6730314" cy="41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2620" y="1226357"/>
            <a:ext cx="4900386" cy="334508"/>
          </a:xfrm>
        </p:spPr>
        <p:txBody>
          <a:bodyPr/>
          <a:lstStyle/>
          <a:p>
            <a:r>
              <a:rPr lang="en-US" dirty="0"/>
              <a:t>minimal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533248" y="5574061"/>
            <a:ext cx="4900386" cy="883020"/>
          </a:xfrm>
        </p:spPr>
        <p:txBody>
          <a:bodyPr/>
          <a:lstStyle/>
          <a:p>
            <a:r>
              <a:rPr lang="en-US" dirty="0"/>
              <a:t>More complex </a:t>
            </a:r>
            <a:r>
              <a:rPr lang="en-US" dirty="0" smtClean="0"/>
              <a:t>example/ </a:t>
            </a:r>
            <a:r>
              <a:rPr lang="en-US" dirty="0"/>
              <a:t>demo of other functionalities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3"/>
              </a:rPr>
              <a:t>https://gallery.shinyapps.io/012-datatables/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DataTables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4294967295"/>
          </p:nvPr>
        </p:nvSpPr>
        <p:spPr bwMode="auto">
          <a:xfrm>
            <a:off x="608522" y="1696076"/>
            <a:ext cx="4991100" cy="3877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library(DT)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fluidPage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h2("The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mtcars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data"),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DT::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dataTableOutput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mytable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 &lt;- function(input, output)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output$mytable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DT::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renderDataTable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mtcars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shinyApp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server)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60" y="3077802"/>
            <a:ext cx="3952875" cy="225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3475"/>
          <a:stretch/>
        </p:blipFill>
        <p:spPr>
          <a:xfrm>
            <a:off x="6533248" y="1318054"/>
            <a:ext cx="5067300" cy="16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30" y="1424360"/>
            <a:ext cx="11597631" cy="4770098"/>
          </a:xfrm>
        </p:spPr>
        <p:txBody>
          <a:bodyPr/>
          <a:lstStyle/>
          <a:p>
            <a:r>
              <a:rPr lang="en-US" dirty="0" smtClean="0"/>
              <a:t>Reactive values act as data streams that flow through your app. They notify items downstream that the value has changed.</a:t>
            </a:r>
          </a:p>
          <a:p>
            <a:pPr lvl="1"/>
            <a:r>
              <a:rPr lang="en-US" dirty="0" smtClean="0"/>
              <a:t>E.g. like having an excel formula based on calculation in another cell</a:t>
            </a:r>
          </a:p>
          <a:p>
            <a:pPr lvl="1"/>
            <a:r>
              <a:rPr lang="en-US" dirty="0" smtClean="0"/>
              <a:t>You can only call a reactive value from a function that is deigned to work with one (i.e. render*() or reactive() )</a:t>
            </a:r>
          </a:p>
          <a:p>
            <a:r>
              <a:rPr lang="en-US" dirty="0" smtClean="0"/>
              <a:t>Reactive functions (or objects created by reactive functions) respond to this change </a:t>
            </a:r>
          </a:p>
          <a:p>
            <a:r>
              <a:rPr lang="en-US" dirty="0"/>
              <a:t>R</a:t>
            </a:r>
            <a:r>
              <a:rPr lang="en-US" dirty="0" smtClean="0"/>
              <a:t>eactive toolkit – 7 ways (4 types);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90"/>
          <a:stretch/>
        </p:blipFill>
        <p:spPr>
          <a:xfrm>
            <a:off x="665767" y="4343316"/>
            <a:ext cx="10257606" cy="2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602" y="1458745"/>
            <a:ext cx="11708037" cy="4047773"/>
          </a:xfrm>
        </p:spPr>
        <p:txBody>
          <a:bodyPr/>
          <a:lstStyle/>
          <a:p>
            <a:r>
              <a:rPr lang="en-US" sz="2000" dirty="0"/>
              <a:t>Display output with render*() – i.e. </a:t>
            </a:r>
            <a:r>
              <a:rPr lang="en-US" sz="2000" dirty="0" err="1"/>
              <a:t>renderPlot</a:t>
            </a:r>
            <a:r>
              <a:rPr lang="en-US" sz="2000" dirty="0"/>
              <a:t> </a:t>
            </a:r>
            <a:r>
              <a:rPr lang="en-US" sz="2000" dirty="0" smtClean="0"/>
              <a:t>({…})</a:t>
            </a:r>
          </a:p>
          <a:p>
            <a:pPr lvl="1"/>
            <a:r>
              <a:rPr lang="en-US" sz="1800" dirty="0" smtClean="0"/>
              <a:t>Save </a:t>
            </a:r>
            <a:r>
              <a:rPr lang="en-US" sz="1800" dirty="0"/>
              <a:t>the result to output</a:t>
            </a:r>
            <a:r>
              <a:rPr lang="en-US" sz="1800" dirty="0" smtClean="0"/>
              <a:t>$ </a:t>
            </a:r>
            <a:endParaRPr lang="en-US" sz="1800" dirty="0"/>
          </a:p>
          <a:p>
            <a:pPr lvl="1"/>
            <a:r>
              <a:rPr lang="en-US" sz="1800" dirty="0" smtClean="0"/>
              <a:t>Function will </a:t>
            </a:r>
            <a:r>
              <a:rPr lang="en-US" sz="1800" dirty="0"/>
              <a:t>rerun the entire block of code within the curly brackets whenever it is “invalidated” </a:t>
            </a:r>
            <a:endParaRPr lang="en-US" sz="1800" dirty="0" smtClean="0"/>
          </a:p>
          <a:p>
            <a:pPr lvl="2"/>
            <a:r>
              <a:rPr lang="en-US" sz="1600" dirty="0" smtClean="0"/>
              <a:t>i.e</a:t>
            </a:r>
            <a:r>
              <a:rPr lang="en-US" sz="1600" dirty="0"/>
              <a:t>. whenever the input$ notifies the reactive function that the value has changed.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render*()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5" t="2014" r="662" b="3369"/>
          <a:stretch/>
        </p:blipFill>
        <p:spPr>
          <a:xfrm>
            <a:off x="4843674" y="3183391"/>
            <a:ext cx="6202933" cy="340820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60225" y="1424359"/>
            <a:ext cx="6018415" cy="1648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71752" r="59150" b="1201"/>
          <a:stretch/>
        </p:blipFill>
        <p:spPr>
          <a:xfrm>
            <a:off x="1106567" y="3382884"/>
            <a:ext cx="2901142" cy="3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24" t="12088" r="4696" b="20801"/>
          <a:stretch/>
        </p:blipFill>
        <p:spPr>
          <a:xfrm>
            <a:off x="531676" y="5014420"/>
            <a:ext cx="5372446" cy="1202786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98109" y="1294669"/>
            <a:ext cx="5687055" cy="35162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Modularise</a:t>
            </a:r>
            <a:r>
              <a:rPr lang="en-US" dirty="0"/>
              <a:t> code with </a:t>
            </a:r>
            <a:r>
              <a:rPr lang="en-US" b="1" dirty="0"/>
              <a:t>reactive() </a:t>
            </a:r>
            <a:r>
              <a:rPr lang="en-US" dirty="0"/>
              <a:t>– if you want to use the same output in two </a:t>
            </a:r>
            <a:r>
              <a:rPr lang="en-US" dirty="0" smtClean="0"/>
              <a:t>places</a:t>
            </a:r>
          </a:p>
          <a:p>
            <a:pPr lvl="1"/>
            <a:r>
              <a:rPr lang="en-US" dirty="0" smtClean="0"/>
              <a:t>Can build a reactive function/object for use downstream</a:t>
            </a:r>
          </a:p>
          <a:p>
            <a:pPr lvl="1"/>
            <a:r>
              <a:rPr lang="en-US" b="1" dirty="0" smtClean="0"/>
              <a:t>NB</a:t>
            </a:r>
            <a:r>
              <a:rPr lang="en-US" dirty="0" smtClean="0"/>
              <a:t> </a:t>
            </a:r>
            <a:r>
              <a:rPr lang="en-US" dirty="0"/>
              <a:t>you will have to call this reactive expression like a function (i.e. </a:t>
            </a:r>
            <a:r>
              <a:rPr lang="en-US" b="1" dirty="0" err="1"/>
              <a:t>mydata</a:t>
            </a:r>
            <a:r>
              <a:rPr lang="en-US" b="1" dirty="0"/>
              <a:t>()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Reactive </a:t>
            </a:r>
            <a:r>
              <a:rPr lang="en-US" dirty="0"/>
              <a:t>expressions cache their values and will return it’s most recent value, without needing to rerun its code, unless it has become invalidated.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324" y="123447"/>
            <a:ext cx="5454460" cy="3059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24" y="3277816"/>
            <a:ext cx="5543951" cy="306616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reactive()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isolate()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6" y="1463040"/>
            <a:ext cx="6275760" cy="4770098"/>
          </a:xfrm>
        </p:spPr>
        <p:txBody>
          <a:bodyPr/>
          <a:lstStyle/>
          <a:p>
            <a:r>
              <a:rPr lang="en-US" dirty="0" smtClean="0"/>
              <a:t>Use an input$ to generate an output without causing the code to rerun when this input is invalidated/changes</a:t>
            </a:r>
          </a:p>
          <a:p>
            <a:r>
              <a:rPr lang="en-US" dirty="0" smtClean="0"/>
              <a:t>Useful for large datasets or complex computations that you don’t want to rerun over and over</a:t>
            </a:r>
          </a:p>
          <a:p>
            <a:r>
              <a:rPr lang="en-US" dirty="0" smtClean="0"/>
              <a:t>Can </a:t>
            </a:r>
            <a:r>
              <a:rPr lang="en-US" dirty="0"/>
              <a:t>treat </a:t>
            </a:r>
            <a:r>
              <a:rPr lang="en-US" dirty="0" smtClean="0"/>
              <a:t>isolated values </a:t>
            </a:r>
            <a:r>
              <a:rPr lang="en-US" dirty="0"/>
              <a:t>as normal R objects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28" y="3925943"/>
            <a:ext cx="5167994" cy="2679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8" t="70781" r="20399" b="872"/>
          <a:stretch/>
        </p:blipFill>
        <p:spPr>
          <a:xfrm>
            <a:off x="7348152" y="1463040"/>
            <a:ext cx="3542526" cy="40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813</Words>
  <Application>Microsoft Office PowerPoint</Application>
  <PresentationFormat>Widescreen</PresentationFormat>
  <Paragraphs>112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Office Theme</vt:lpstr>
      <vt:lpstr>Shiny</vt:lpstr>
      <vt:lpstr>Outline </vt:lpstr>
      <vt:lpstr>Session 3</vt:lpstr>
      <vt:lpstr>Tables - Datatable</vt:lpstr>
      <vt:lpstr>DataTables</vt:lpstr>
      <vt:lpstr>Reactivity</vt:lpstr>
      <vt:lpstr>1. render*()</vt:lpstr>
      <vt:lpstr>2. reactive()</vt:lpstr>
      <vt:lpstr>3. isolate()</vt:lpstr>
      <vt:lpstr>4. Observers</vt:lpstr>
      <vt:lpstr>PowerPoint Presentation</vt:lpstr>
      <vt:lpstr>Reactive toolkit</vt:lpstr>
      <vt:lpstr>Google analytics</vt:lpstr>
      <vt:lpstr>PowerPoint Presentation</vt:lpstr>
      <vt:lpstr>Shiny – Online tutorials</vt:lpstr>
      <vt:lpstr>Other Resources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2018-10-08T09:45:36Z</dcterms:created>
  <dcterms:modified xsi:type="dcterms:W3CDTF">2019-01-22T15:06:10Z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